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5" Type="http://schemas.microsoft.com/office/2020/02/relationships/classificationlabels" Target="docMetadata/LabelInfo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1"/>
  </p:notesMasterIdLst>
  <p:sldIdLst>
    <p:sldId id="278" r:id="rId5"/>
    <p:sldId id="315" r:id="rId6"/>
    <p:sldId id="279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291" r:id="rId15"/>
    <p:sldId id="297" r:id="rId16"/>
    <p:sldId id="323" r:id="rId17"/>
    <p:sldId id="324" r:id="rId18"/>
    <p:sldId id="325" r:id="rId19"/>
    <p:sldId id="293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106" d="100"/>
          <a:sy n="106" d="100"/>
        </p:scale>
        <p:origin x="792" y="11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microsoft.com/office/2018/10/relationships/authors" Target="authors.xml" /><Relationship Id="rId3" Type="http://schemas.openxmlformats.org/officeDocument/2006/relationships/customXml" Target="../customXml/item3.xml" /><Relationship Id="rId21" Type="http://schemas.openxmlformats.org/officeDocument/2006/relationships/notesMaster" Target="notesMasters/notesMaster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b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457200"/>
            <a:ext cx="987552" cy="274320"/>
          </a:xfrm>
        </p:spPr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theme" Target="../theme/theme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21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24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3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Electricity demand &amp; Price forecasting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9740" y="2700670"/>
            <a:ext cx="3812764" cy="1662102"/>
          </a:xfrm>
        </p:spPr>
        <p:txBody>
          <a:bodyPr/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INFOSYS SPRINGBOARD </a:t>
            </a:r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i="1" spc="300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0657A-1ABB-D063-B1CD-6006B68D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068" y="1984248"/>
            <a:ext cx="5651482" cy="56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43B2-6C14-2D8B-E910-E74EE885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953" y="-223620"/>
            <a:ext cx="6766560" cy="768096"/>
          </a:xfrm>
        </p:spPr>
        <p:txBody>
          <a:bodyPr/>
          <a:lstStyle/>
          <a:p>
            <a:r>
              <a:rPr lang="en-US" sz="2000" dirty="0"/>
              <a:t>Implementation of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8BEE-912B-9418-AD86-50A8EC10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776" y="731519"/>
            <a:ext cx="7134312" cy="57598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 (80%):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to train the machine learning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and Validation Data (20%):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 into test and validation sets to fine-tune and evaluate the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(10%):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to evaluate model performance after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Data (10%):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during training to fine-tune model parameters and avoid overfitting.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(Threshold: 0.2):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 with correlation values above 0.2 are selected for model training to ensure relevance and reduce multicollinearity.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Percentage Error (MAPE):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Measures the accuracy as a percentage of 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Measures the average magnitude of errors in a set of predictions.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Measures the square root of the average squared differences between predicted and actual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R²: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the proportion of variance explained by the model, adjusted for the number of predictors.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proportion of variance explained by the independent variables in the model.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9BBE7-5EFE-E738-99EE-0D3DF3E1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B79E4-11C6-8C12-4807-23E8361E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67897"/>
            <a:ext cx="3413156" cy="4372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756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31" y="1248156"/>
            <a:ext cx="10671048" cy="768096"/>
          </a:xfrm>
        </p:spPr>
        <p:txBody>
          <a:bodyPr/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3C25-FE2A-0C11-2CEA-A80AA78F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578" y="2743200"/>
            <a:ext cx="3457070" cy="3774558"/>
          </a:xfrm>
        </p:spPr>
        <p:txBody>
          <a:bodyPr/>
          <a:lstStyle/>
          <a:p>
            <a:r>
              <a:rPr lang="en-IN" dirty="0">
                <a:latin typeface="Söhne"/>
              </a:rPr>
              <a:t>Linear regression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6749A-51D8-599C-7C31-9922CF228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3AB0-02A6-E89E-7E23-593DBF52F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5330" y="2743200"/>
            <a:ext cx="3457070" cy="3774558"/>
          </a:xfrm>
        </p:spPr>
        <p:txBody>
          <a:bodyPr/>
          <a:lstStyle/>
          <a:p>
            <a:r>
              <a:rPr lang="en-IN" dirty="0">
                <a:latin typeface="Söhne"/>
              </a:rPr>
              <a:t>Linear regression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F56CE2-ADEB-1E22-50FB-9F2AB37864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56675" y="3698979"/>
            <a:ext cx="2903034" cy="2709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load actual</a:t>
            </a:r>
          </a:p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 2807.1332630292063</a:t>
            </a:r>
          </a:p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 12194152.078091048</a:t>
            </a:r>
          </a:p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 3492.0126113877436</a:t>
            </a:r>
          </a:p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R-squared (R2): 0.4149327179567541</a:t>
            </a:r>
          </a:p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R-squared: 0.41384600918884984</a:t>
            </a:r>
          </a:p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Percentage Error (MAPE): 10.020559238602381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5CA7-A767-9133-8871-800B16D5D7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63786" y="2743200"/>
            <a:ext cx="3457070" cy="3774558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  <a:latin typeface="Söhne"/>
              </a:rPr>
              <a:t>                Random forest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/>
            <a:r>
              <a:rPr lang="en-US" sz="1200" b="0" i="0" cap="non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Actual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 6.947934671324683</a:t>
            </a:r>
          </a:p>
          <a:p>
            <a:pPr algn="l"/>
            <a:endParaRPr lang="en-US" sz="1200" b="0" i="0" cap="non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 79.79027306735175</a:t>
            </a:r>
          </a:p>
          <a:p>
            <a:pPr algn="l"/>
            <a:endParaRPr lang="en-US" sz="1200" b="0" i="0" cap="non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 8.93254012402697</a:t>
            </a:r>
          </a:p>
          <a:p>
            <a:pPr algn="l"/>
            <a:endParaRPr lang="en-US" sz="1200" b="0" i="0" cap="non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 (R2): 0.5916466189062363</a:t>
            </a:r>
          </a:p>
          <a:p>
            <a:pPr algn="l"/>
            <a:endParaRPr lang="en-US" sz="1200" b="0" i="0" cap="non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Adjusted R-squared: 0.5908881399872166</a:t>
            </a:r>
          </a:p>
          <a:p>
            <a:pPr algn="l"/>
            <a:endParaRPr lang="en-US" sz="1200" b="0" i="0" cap="non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Percentage Error (MAPE): 13.728993151965781</a:t>
            </a:r>
          </a:p>
          <a:p>
            <a:endParaRPr lang="en-US" dirty="0"/>
          </a:p>
        </p:txBody>
      </p:sp>
      <p:pic>
        <p:nvPicPr>
          <p:cNvPr id="80" name="Picture Placeholder 79" descr="chain link icon">
            <a:extLst>
              <a:ext uri="{FF2B5EF4-FFF2-40B4-BE49-F238E27FC236}">
                <a16:creationId xmlns:a16="http://schemas.microsoft.com/office/drawing/2014/main" id="{FCC17566-BE36-5CE0-25C6-8AC132D1479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t="85" b="85"/>
          <a:stretch/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7D23CC-E9F9-FFE7-B2FB-EA1243EB1F46}"/>
              </a:ext>
            </a:extLst>
          </p:cNvPr>
          <p:cNvSpPr txBox="1"/>
          <p:nvPr/>
        </p:nvSpPr>
        <p:spPr>
          <a:xfrm>
            <a:off x="1043496" y="3918204"/>
            <a:ext cx="29106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actual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 9.13734937430843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 131.60245617191865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 11.47181137274836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R-squared (R2): 0.3264804609368348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R-squared: 0.3252294602213296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Percentage Error (MAPE): 18.34696829091844</a:t>
            </a:r>
          </a:p>
        </p:txBody>
      </p:sp>
      <p:pic>
        <p:nvPicPr>
          <p:cNvPr id="3076" name="Picture 4" descr="Linear regression - Free arrows icons">
            <a:extLst>
              <a:ext uri="{FF2B5EF4-FFF2-40B4-BE49-F238E27FC236}">
                <a16:creationId xmlns:a16="http://schemas.microsoft.com/office/drawing/2014/main" id="{28BBEA6C-0BA6-0B26-C431-2086979766D2}"/>
              </a:ext>
            </a:extLst>
          </p:cNvPr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ear regression - Free arrows icons">
            <a:extLst>
              <a:ext uri="{FF2B5EF4-FFF2-40B4-BE49-F238E27FC236}">
                <a16:creationId xmlns:a16="http://schemas.microsoft.com/office/drawing/2014/main" id="{D0BFA362-2DCA-623C-5B6F-53FBC831B54A}"/>
              </a:ext>
            </a:extLst>
          </p:cNvPr>
          <p:cNvPicPr>
            <a:picLocks noGrp="1" noChangeAspect="1" noChangeArrowheads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0E2386-234A-178E-8984-20863EFCA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304" y="2258567"/>
            <a:ext cx="932688" cy="9326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78" y="457200"/>
            <a:ext cx="10671048" cy="768096"/>
          </a:xfrm>
        </p:spPr>
        <p:txBody>
          <a:bodyPr/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  <a:endParaRPr lang="en-US" dirty="0"/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3C25-FE2A-0C11-2CEA-A80AA78F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578" y="2743200"/>
            <a:ext cx="3457070" cy="3774558"/>
          </a:xfrm>
        </p:spPr>
        <p:txBody>
          <a:bodyPr/>
          <a:lstStyle/>
          <a:p>
            <a:r>
              <a:rPr lang="en-IN" dirty="0">
                <a:latin typeface="Söhne"/>
              </a:rPr>
              <a:t>Random forest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6749A-51D8-599C-7C31-9922CF228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7"/>
            <a:ext cx="2770632" cy="238679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Load Actual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 1802.5113839543753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 6180013.805070648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 2485.9633555365713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 (R2): 0.7034870602918992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R-squared: 0.7029363147259319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Percentage Error (MAPE): 6.437864167031869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3AB0-02A6-E89E-7E23-593DBF52F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5330" y="2743200"/>
            <a:ext cx="3457070" cy="3774558"/>
          </a:xfrm>
        </p:spPr>
        <p:txBody>
          <a:bodyPr/>
          <a:lstStyle/>
          <a:p>
            <a:r>
              <a:rPr lang="en-IN" dirty="0">
                <a:latin typeface="Söhne"/>
              </a:rPr>
              <a:t>Gradient boosting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F56CE2-ADEB-1E22-50FB-9F2AB37864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44840" y="3950207"/>
            <a:ext cx="2948668" cy="23867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Actual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 8.161350521485906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 103.13273941464767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 10.155429061080959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 (R2): 0.47218374843905975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R-squared: 0.4712033782046988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Percentage Error (MAPE): 16.276357654634683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5CA7-A767-9133-8871-800B16D5D7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63786" y="2743200"/>
            <a:ext cx="3457070" cy="3774558"/>
          </a:xfrm>
        </p:spPr>
        <p:txBody>
          <a:bodyPr/>
          <a:lstStyle/>
          <a:p>
            <a:pPr algn="l"/>
            <a:r>
              <a:rPr lang="en-IN" dirty="0">
                <a:latin typeface="Söhne"/>
              </a:rPr>
              <a:t>           Gradient boosting</a:t>
            </a:r>
            <a:endParaRPr lang="en-US" b="1" i="0" dirty="0">
              <a:effectLst/>
              <a:latin typeface="Söhne"/>
            </a:endParaRPr>
          </a:p>
          <a:p>
            <a:pPr algn="l"/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1200" b="0" i="0" cap="none" dirty="0">
                <a:solidFill>
                  <a:srgbClr val="002060"/>
                </a:solidFill>
                <a:effectLst/>
                <a:latin typeface="Söhne"/>
              </a:rPr>
              <a:t>total load Actual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Söhne"/>
              </a:rPr>
              <a:t>Mean Absolute Error (MAE): 1992.8404660346582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Söhne"/>
              </a:rPr>
              <a:t>Mean Squared Error (MSE): 7193277.407561551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Söhne"/>
              </a:rPr>
              <a:t>Root Mean Squared Error (RMSE): 2682.02859931835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Söhne"/>
              </a:rPr>
              <a:t>R-squared (R2): 0.6548713485879407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Söhne"/>
              </a:rPr>
              <a:t>Adjusted R-squared: 0.6542303038003486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cap="none" dirty="0">
                <a:solidFill>
                  <a:srgbClr val="002060"/>
                </a:solidFill>
                <a:effectLst/>
                <a:latin typeface="Söhne"/>
              </a:rPr>
              <a:t>Mean Absolute Percentage Error (MAPE): 7.112252636207889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43DB06-E21F-EB99-1F2F-FD5DF1486ED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722C4F-AD96-E703-F2FD-6B5166C1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43" y="2246294"/>
            <a:ext cx="1591194" cy="188992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910757-106F-B706-C290-B0E6D3FF370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C71FB1-8942-A4EA-5C1A-C9EA517C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48" y="2258568"/>
            <a:ext cx="932688" cy="9326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5BAC788-11A0-B47F-A60C-E903384611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1DF31F-815E-32DF-A9A5-09D2265E2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051" y="2178658"/>
            <a:ext cx="159119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258B-2908-18EF-35E8-07E81650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2" y="277610"/>
            <a:ext cx="10671048" cy="768096"/>
          </a:xfrm>
        </p:spPr>
        <p:txBody>
          <a:bodyPr/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52185-6EC9-316D-F4C6-5A4D1A41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7E031-11C9-D13E-09F0-DE2E52BF8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672" y="2743200"/>
            <a:ext cx="3588975" cy="3557016"/>
          </a:xfrm>
        </p:spPr>
        <p:txBody>
          <a:bodyPr/>
          <a:lstStyle/>
          <a:p>
            <a:r>
              <a:rPr lang="en-US" dirty="0" err="1"/>
              <a:t>Lstm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87FC00-E41A-33EC-4CD3-66EFF51195A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23302-6149-7AF4-DEA3-EE7126535A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Price Actual</a:t>
            </a:r>
          </a:p>
          <a:p>
            <a:r>
              <a:rPr lang="en-US" dirty="0"/>
              <a:t>Mean Absolute Error (MAE): 8.283076841473223</a:t>
            </a:r>
          </a:p>
          <a:p>
            <a:r>
              <a:rPr lang="en-US" dirty="0"/>
              <a:t>Mean Squared Error (MSE): 106.93779293230953</a:t>
            </a:r>
          </a:p>
          <a:p>
            <a:r>
              <a:rPr lang="en-US" dirty="0"/>
              <a:t>Root Mean Squared Error (RMSE): 10.341073103518296</a:t>
            </a:r>
          </a:p>
          <a:p>
            <a:r>
              <a:rPr lang="en-US" dirty="0"/>
              <a:t>R-squared (R2): 0.4527101157586908</a:t>
            </a:r>
          </a:p>
          <a:p>
            <a:r>
              <a:rPr lang="en-US" dirty="0"/>
              <a:t>Adjusted R-squared: 0.45169357503928276</a:t>
            </a:r>
          </a:p>
          <a:p>
            <a:r>
              <a:rPr lang="en-US" dirty="0"/>
              <a:t>Mean Absolute Percentage Error (MAPE): 16.603250125209133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2F2560-373C-EB81-6B43-7C6BA88D1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6952" y="2724912"/>
            <a:ext cx="3328416" cy="3557016"/>
          </a:xfrm>
        </p:spPr>
        <p:txBody>
          <a:bodyPr/>
          <a:lstStyle/>
          <a:p>
            <a:r>
              <a:rPr lang="en-US" dirty="0" err="1"/>
              <a:t>lstm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AB61F3-6415-1C00-770F-CC0C2F799C7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814816" y="2276856"/>
            <a:ext cx="932688" cy="932688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440A96-3F5D-E108-0EFC-5B072548F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95844" y="3889731"/>
            <a:ext cx="2770632" cy="22067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Total Load Actual</a:t>
            </a:r>
          </a:p>
          <a:p>
            <a:r>
              <a:rPr lang="en-US" dirty="0"/>
              <a:t>Mean Absolute Error (MAE): 2059.219791956006</a:t>
            </a:r>
          </a:p>
          <a:p>
            <a:r>
              <a:rPr lang="en-US" dirty="0"/>
              <a:t>Mean Squared Error (MSE): 7691681.914721147</a:t>
            </a:r>
          </a:p>
          <a:p>
            <a:r>
              <a:rPr lang="en-US" dirty="0"/>
              <a:t>Root Mean Squared Error (RMSE): 2773.3881651729075</a:t>
            </a:r>
          </a:p>
          <a:p>
            <a:r>
              <a:rPr lang="en-US" dirty="0"/>
              <a:t>R-squared (R2): 0.6309582328178103</a:t>
            </a:r>
          </a:p>
          <a:p>
            <a:r>
              <a:rPr lang="en-US" dirty="0"/>
              <a:t>Adjusted R-squared: 0.6302727716128713</a:t>
            </a:r>
          </a:p>
          <a:p>
            <a:r>
              <a:rPr lang="en-US" dirty="0"/>
              <a:t>Mean Absolute Percentage Error (MAPE): 7.430308758500701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A7404-428D-F80C-B5D0-A2064EEA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96" y="2295143"/>
            <a:ext cx="932688" cy="9144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E0C491-F8D3-07E4-7C23-35F3447A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63" y="2234586"/>
            <a:ext cx="1591194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7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AB1E-8FE4-A96D-D55E-B961018A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928" y="340224"/>
            <a:ext cx="6766560" cy="1188992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&amp; Selection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F07EB0B-5A16-B83F-21DE-120CBFF05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1730"/>
            <a:ext cx="5021854" cy="486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DE27A-F5EA-34A6-3039-A93E2A1A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FF269-FE23-999D-06FF-D78D0B90530D}"/>
              </a:ext>
            </a:extLst>
          </p:cNvPr>
          <p:cNvSpPr txBox="1"/>
          <p:nvPr/>
        </p:nvSpPr>
        <p:spPr>
          <a:xfrm>
            <a:off x="5735824" y="1918621"/>
            <a:ext cx="61970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Report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for Load Prediction: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(Tuned)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for Load Prediction:¶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(Tuned)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selections are based on the overall lower MAPE, MAE, and RMSE values, along with higher R² and Adjusted R² values, indicating better prediction accuracy and fit to the data.</a:t>
            </a:r>
          </a:p>
        </p:txBody>
      </p:sp>
    </p:spTree>
    <p:extLst>
      <p:ext uri="{BB962C8B-B14F-4D97-AF65-F5344CB8AC3E}">
        <p14:creationId xmlns:p14="http://schemas.microsoft.com/office/powerpoint/2010/main" val="232817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EC28-A7E4-6396-5666-881FB2B4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166624"/>
            <a:ext cx="6766560" cy="768096"/>
          </a:xfrm>
        </p:spPr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7909-663F-6112-9841-628F4FE95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368" y="1277353"/>
            <a:ext cx="6766560" cy="27005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Superior Performance: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tuned random forest model outperformed other models in forecasting electricity demand and prices.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Feature Selection: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Utilizing methods such as correlation analysis and model-derived feature importance significantly improved prediction accuracy.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243B1-8068-AE18-8B39-F6F5FC2E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BCB3B09-E4FB-E022-6F95-2398F259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03" y="3069125"/>
            <a:ext cx="8787897" cy="378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90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412" y="1641348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281398"/>
            <a:ext cx="4800600" cy="217627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 Pushpam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email:kumarpushpam2003@gmail.com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DB8FC-76A5-4B8E-BC60-10D9DA87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834" y="542294"/>
            <a:ext cx="2572735" cy="57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9DCC-E285-A904-FEB2-89EC7480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75" y="581152"/>
            <a:ext cx="5693664" cy="768096"/>
          </a:xfrm>
        </p:spPr>
        <p:txBody>
          <a:bodyPr/>
          <a:lstStyle/>
          <a:p>
            <a:r>
              <a:rPr lang="en-US" sz="32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59476-F062-B4A9-D650-E3EBE4952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293" y="986828"/>
            <a:ext cx="5786733" cy="3910091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predictive models for the Spanish electricity market by integrating diverse data sources, including historical demand patterns, weather variables, economic indicators, calendar effects, and other relevant factors.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Predict electricity demand to ensure efficient resource allocation, grid stability, and optimal power plant operations.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Forecast electricity prices to aid utility companies, traders, and policymakers in making informed, data-driven decision.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D54A5-0DA1-0FC0-8D91-0E33EA26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14" y="1382917"/>
            <a:ext cx="4840586" cy="4272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728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82" y="580203"/>
            <a:ext cx="5777023" cy="133984"/>
          </a:xfrm>
        </p:spPr>
        <p:txBody>
          <a:bodyPr/>
          <a:lstStyle/>
          <a:p>
            <a:r>
              <a:rPr lang="en-US" sz="28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contents</a:t>
            </a:r>
            <a:endParaRPr lang="en-US" sz="28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7DB9AA2-68E5-952C-9B3D-690CBE1D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408" y="1620842"/>
            <a:ext cx="5693664" cy="3122168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Introduction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DC750B7-55F4-F531-CF2D-451DAE0E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805" y="1842013"/>
            <a:ext cx="4605196" cy="3585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9A87-8440-8782-76CD-4B0DC953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47" y="426237"/>
            <a:ext cx="5817153" cy="768096"/>
          </a:xfrm>
        </p:spPr>
        <p:txBody>
          <a:bodyPr/>
          <a:lstStyle/>
          <a:p>
            <a:r>
              <a:rPr lang="en-US" sz="3200" dirty="0"/>
              <a:t>DATA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4B9F-50C2-FBEF-AFB4-62E5DF40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69" y="1675161"/>
            <a:ext cx="7016435" cy="4263911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Energy Dataset:</a:t>
            </a:r>
          </a:p>
          <a:p>
            <a:r>
              <a:rPr lang="en-US" sz="1600" dirty="0"/>
              <a:t>Historical electricity demand and price data essential for analyzing past consumption patterns and pricing trends.</a:t>
            </a:r>
          </a:p>
          <a:p>
            <a:r>
              <a:rPr lang="en-US" sz="1600" dirty="0"/>
              <a:t>Shape:</a:t>
            </a:r>
          </a:p>
          <a:p>
            <a:r>
              <a:rPr lang="en-US" sz="1600" dirty="0"/>
              <a:t>          Columns: 29,Rows: 35,064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Weather Features:</a:t>
            </a:r>
          </a:p>
          <a:p>
            <a:r>
              <a:rPr lang="en-US" sz="1600" dirty="0"/>
              <a:t>Historical and forecasted weather data, including temperature, humidity, wind speed, and other meteorological factors crucial for accurate demand forecasting.</a:t>
            </a:r>
          </a:p>
          <a:p>
            <a:r>
              <a:rPr lang="en-US" sz="1600" dirty="0"/>
              <a:t>Shape:</a:t>
            </a:r>
          </a:p>
          <a:p>
            <a:r>
              <a:rPr lang="en-US" sz="1600" dirty="0"/>
              <a:t>          Columns: 17,Rows: 178,396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Merged Dataset:</a:t>
            </a:r>
          </a:p>
          <a:p>
            <a:r>
              <a:rPr lang="en-US" sz="1600" dirty="0"/>
              <a:t>Dataset resulting from the integration of energy and weather data to enhance analysis and prediction capabilities.</a:t>
            </a:r>
          </a:p>
          <a:p>
            <a:r>
              <a:rPr lang="en-US" sz="1600" dirty="0"/>
              <a:t>Shape:</a:t>
            </a:r>
          </a:p>
          <a:p>
            <a:r>
              <a:rPr lang="en-US" sz="1600" dirty="0"/>
              <a:t>          Columns: 44,Rows: 35064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A30CA5-63A8-D88B-FCA7-1FBEB06B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178" y="2100406"/>
            <a:ext cx="4541822" cy="3395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917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4F18-C7FF-6EB0-4B2C-3291277D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908" y="731520"/>
            <a:ext cx="6766560" cy="768096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b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9DEA7-ED34-D504-EE1C-ADFC35802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830" y="959667"/>
            <a:ext cx="7125258" cy="49636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EDA process involves cleaning and preprocessing the data, visualizing key relationships, engineering new features to improve model accuracy, and detecting outliers to ensure data quality.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format data, addressing missing values and outliers.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 (11.41%) using various techniques such as mean, mode, median, forward filling, and backward filling.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and aggregate datasets after cleaning, resulting in a combined dataset of shape (35,064, 38).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relationships between electricity demand, price, and influencing factors.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scatter plots, line charts, and heatmaps to explore correlations and trends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238B4-D907-7B6A-CAAD-A2D97937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EB889-0350-F5D9-1321-E6DA68E2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325"/>
            <a:ext cx="3458423" cy="4061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651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8D86-2A2F-F487-A891-5A9EB2D7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731520"/>
            <a:ext cx="6766560" cy="768096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38BE-85D1-315E-5A25-6B994A7B2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903" y="1048844"/>
            <a:ext cx="6766560" cy="53519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techniques, including binary encoding, one-hot encoding, and mapping, enhance the dataset by creating meaningful representations of categorical variables.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Encoding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Status: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high peak as 1 and off-peak as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Type: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weekdays as 0 and weekends as 1.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Categorization: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categorical variables (months) into a binary matrix representation to facilitate accurate categorization and analysis.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Description: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data values using a specified function or dictionary.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clear description of weather conditions for more detailed analysis.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FCA1B-0487-82D5-3D60-5C5DE560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371B7-7BEF-172D-8B8A-DA14E1B9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627"/>
            <a:ext cx="3422210" cy="3512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4117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D0F0-8113-BC95-F2BE-1EAF5699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836" y="1358744"/>
            <a:ext cx="5693664" cy="768096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 descr="A graph with green lines&#10;&#10;Description automatically generated">
            <a:extLst>
              <a:ext uri="{FF2B5EF4-FFF2-40B4-BE49-F238E27FC236}">
                <a16:creationId xmlns:a16="http://schemas.microsoft.com/office/drawing/2014/main" id="{E71A7BA4-7748-3772-37A4-23F1DE6BD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25"/>
          <a:stretch/>
        </p:blipFill>
        <p:spPr>
          <a:xfrm>
            <a:off x="1157159" y="1208882"/>
            <a:ext cx="5162160" cy="31226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357DE-78DA-1499-FA4A-B88A251B39CA}"/>
              </a:ext>
            </a:extLst>
          </p:cNvPr>
          <p:cNvSpPr txBox="1"/>
          <p:nvPr/>
        </p:nvSpPr>
        <p:spPr>
          <a:xfrm>
            <a:off x="1157159" y="4982913"/>
            <a:ext cx="6102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temperature ranges from 275°C to 310°C.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frequent temperature is around 290°C.</a:t>
            </a:r>
          </a:p>
        </p:txBody>
      </p:sp>
    </p:spTree>
    <p:extLst>
      <p:ext uri="{BB962C8B-B14F-4D97-AF65-F5344CB8AC3E}">
        <p14:creationId xmlns:p14="http://schemas.microsoft.com/office/powerpoint/2010/main" val="22034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 showing the temperature of a person">
            <a:extLst>
              <a:ext uri="{FF2B5EF4-FFF2-40B4-BE49-F238E27FC236}">
                <a16:creationId xmlns:a16="http://schemas.microsoft.com/office/drawing/2014/main" id="{040A9A7C-4BC8-90A4-E933-6442686D3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47" y="415715"/>
            <a:ext cx="5688595" cy="36123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A573E-E6B2-262B-810E-4F4A9067E625}"/>
              </a:ext>
            </a:extLst>
          </p:cNvPr>
          <p:cNvSpPr txBox="1"/>
          <p:nvPr/>
        </p:nvSpPr>
        <p:spPr>
          <a:xfrm>
            <a:off x="407405" y="4636119"/>
            <a:ext cx="6102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weather condition with the highest average electricity demand is thunderstorms (around 32,000 MW).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 skies have the lowest average electricity demand (around 5,000 MW).</a:t>
            </a:r>
          </a:p>
        </p:txBody>
      </p:sp>
    </p:spTree>
    <p:extLst>
      <p:ext uri="{BB962C8B-B14F-4D97-AF65-F5344CB8AC3E}">
        <p14:creationId xmlns:p14="http://schemas.microsoft.com/office/powerpoint/2010/main" val="380880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the average electricity demand by day of the week&#10;&#10;Description automatically generated">
            <a:extLst>
              <a:ext uri="{FF2B5EF4-FFF2-40B4-BE49-F238E27FC236}">
                <a16:creationId xmlns:a16="http://schemas.microsoft.com/office/drawing/2014/main" id="{6E9BBB2D-7335-6201-7BEB-1FBF045F9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3" y="440692"/>
            <a:ext cx="6486525" cy="386087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E967B9-D711-72DD-6DB9-07C409A62E39}"/>
              </a:ext>
            </a:extLst>
          </p:cNvPr>
          <p:cNvSpPr txBox="1"/>
          <p:nvPr/>
        </p:nvSpPr>
        <p:spPr>
          <a:xfrm>
            <a:off x="195263" y="4938727"/>
            <a:ext cx="6102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average electricity demand is highest on weekdays, ranging from 20,000 MW to 30,000 MW.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average electricity demand is lower on weekends, around 15,000 MW.</a:t>
            </a:r>
          </a:p>
        </p:txBody>
      </p:sp>
    </p:spTree>
    <p:extLst>
      <p:ext uri="{BB962C8B-B14F-4D97-AF65-F5344CB8AC3E}">
        <p14:creationId xmlns:p14="http://schemas.microsoft.com/office/powerpoint/2010/main" val="313199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438558_Win32_v2" id="{4C05A457-285D-454C-A9EA-F338443A797C}" vid="{298C0BDB-2F83-41C5-B87D-3BE7246FD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7EB4D8-2DC8-4900-B296-3F8E8CD9E6AE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A2982D6-A655-4F26-86D7-B5C32A625EA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1D2ED2F-BDEE-47B8-82AA-B088E838B0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{93F5CF8A-29F4-4306-ACA9-999CAAADF55E}tf78438558_win32</Template>
  <TotalTime>5445</TotalTime>
  <Words>1186</Words>
  <Application>Microsoft Office PowerPoint</Application>
  <PresentationFormat>Widescreen</PresentationFormat>
  <Paragraphs>188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Electricity demand &amp; Price forecasting </vt:lpstr>
      <vt:lpstr>PROBLEM STATEMENT</vt:lpstr>
      <vt:lpstr>contents</vt:lpstr>
      <vt:lpstr>DATA INTRODUCTION</vt:lpstr>
      <vt:lpstr>Exploratory Data Analysis </vt:lpstr>
      <vt:lpstr>Feature Engineering </vt:lpstr>
      <vt:lpstr>Data Visualization  </vt:lpstr>
      <vt:lpstr>PowerPoint Presentation</vt:lpstr>
      <vt:lpstr>PowerPoint Presentation</vt:lpstr>
      <vt:lpstr>Implementation of Model Training</vt:lpstr>
      <vt:lpstr>Model Implementation </vt:lpstr>
      <vt:lpstr>Model Implementation</vt:lpstr>
      <vt:lpstr>Model Implementation</vt:lpstr>
      <vt:lpstr>Model Comparison &amp; Selection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subject/>
  <dc:creator>kumar pushpam</dc:creator>
  <cp:lastModifiedBy>kumar pushpam</cp:lastModifiedBy>
  <cp:revision>29</cp:revision>
  <dcterms:created xsi:type="dcterms:W3CDTF">2023-09-05T14:41:38Z</dcterms:created>
  <dcterms:modified xsi:type="dcterms:W3CDTF">2024-07-20T11:31:39Z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